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57" r:id="rId5"/>
    <p:sldId id="264" r:id="rId6"/>
    <p:sldId id="261" r:id="rId7"/>
    <p:sldId id="262" r:id="rId8"/>
    <p:sldId id="259" r:id="rId9"/>
    <p:sldId id="266" r:id="rId10"/>
    <p:sldId id="263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B06E-559A-4EED-AFEF-DAF8BF4D68E4}" type="datetimeFigureOut">
              <a:rPr lang="en-US" smtClean="0"/>
              <a:t>6/21/2011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8E28504-7228-4035-8245-E02E5A01ED0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B06E-559A-4EED-AFEF-DAF8BF4D68E4}" type="datetimeFigureOut">
              <a:rPr lang="en-US" smtClean="0"/>
              <a:t>6/21/2011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504-7228-4035-8245-E02E5A01ED0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B06E-559A-4EED-AFEF-DAF8BF4D68E4}" type="datetimeFigureOut">
              <a:rPr lang="en-US" smtClean="0"/>
              <a:t>6/21/2011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504-7228-4035-8245-E02E5A01ED0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B06E-559A-4EED-AFEF-DAF8BF4D68E4}" type="datetimeFigureOut">
              <a:rPr lang="en-US" smtClean="0"/>
              <a:t>6/21/2011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504-7228-4035-8245-E02E5A01ED0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B06E-559A-4EED-AFEF-DAF8BF4D68E4}" type="datetimeFigureOut">
              <a:rPr lang="en-US" smtClean="0"/>
              <a:t>6/21/2011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504-7228-4035-8245-E02E5A01ED0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B06E-559A-4EED-AFEF-DAF8BF4D68E4}" type="datetimeFigureOut">
              <a:rPr lang="en-US" smtClean="0"/>
              <a:t>6/21/2011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504-7228-4035-8245-E02E5A01ED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B06E-559A-4EED-AFEF-DAF8BF4D68E4}" type="datetimeFigureOut">
              <a:rPr lang="en-US" smtClean="0"/>
              <a:t>6/21/2011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504-7228-4035-8245-E02E5A01ED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B06E-559A-4EED-AFEF-DAF8BF4D68E4}" type="datetimeFigureOut">
              <a:rPr lang="en-US" smtClean="0"/>
              <a:t>6/21/2011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504-7228-4035-8245-E02E5A01ED0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B06E-559A-4EED-AFEF-DAF8BF4D68E4}" type="datetimeFigureOut">
              <a:rPr lang="en-US" smtClean="0"/>
              <a:t>6/21/2011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504-7228-4035-8245-E02E5A01ED0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B06E-559A-4EED-AFEF-DAF8BF4D68E4}" type="datetimeFigureOut">
              <a:rPr lang="en-US" smtClean="0"/>
              <a:t>6/21/2011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504-7228-4035-8245-E02E5A01ED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B06E-559A-4EED-AFEF-DAF8BF4D68E4}" type="datetimeFigureOut">
              <a:rPr lang="en-US" smtClean="0"/>
              <a:t>6/21/2011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28504-7228-4035-8245-E02E5A01ED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88CB06E-559A-4EED-AFEF-DAF8BF4D68E4}" type="datetimeFigureOut">
              <a:rPr lang="en-US" smtClean="0"/>
              <a:t>6/21/2011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78E28504-7228-4035-8245-E02E5A01ED0E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youtube.com/watch?v=c1byAvzvcbA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Occupational Therapy:  Living a Full and Complete Life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629400" cy="1676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</a:t>
            </a:r>
            <a:r>
              <a:rPr lang="en-US" dirty="0"/>
              <a:t>Neuropathy Action Awareness </a:t>
            </a:r>
            <a:r>
              <a:rPr lang="en-US" dirty="0" smtClean="0"/>
              <a:t>Day</a:t>
            </a:r>
          </a:p>
          <a:p>
            <a:r>
              <a:rPr lang="en-US" dirty="0" smtClean="0"/>
              <a:t>6/22/2011</a:t>
            </a:r>
          </a:p>
          <a:p>
            <a:r>
              <a:rPr lang="en-US" dirty="0" smtClean="0"/>
              <a:t>Ciara Cox MS OTL</a:t>
            </a:r>
          </a:p>
          <a:p>
            <a:r>
              <a:rPr lang="en-US" dirty="0" smtClean="0"/>
              <a:t>The Ensign Group </a:t>
            </a:r>
          </a:p>
          <a:p>
            <a:r>
              <a:rPr lang="en-US" dirty="0" smtClean="0"/>
              <a:t>Samuel Merritt University </a:t>
            </a:r>
            <a:endParaRPr lang="en-US" dirty="0"/>
          </a:p>
        </p:txBody>
      </p:sp>
      <p:pic>
        <p:nvPicPr>
          <p:cNvPr id="8198" name="Picture 6" descr="C:\Users\user\AppData\Local\Microsoft\Windows\Temporary Internet Files\Content.IE5\8M4ULT9C\MC90038355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189377"/>
            <a:ext cx="1828800" cy="27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953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326"/>
    </mc:Choice>
    <mc:Fallback>
      <p:transition spd="slow" advTm="27326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Summarize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Occupational therapists collaborate with clients to determine client goals for areas that require improved function</a:t>
            </a:r>
          </a:p>
          <a:p>
            <a:r>
              <a:rPr lang="en-US" dirty="0" smtClean="0"/>
              <a:t>Occupational therapists use meaningful functional activity to restore function and teach compensatory and/or adaptive techniques to maximize function and quality of life.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95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AOTA.ORG</a:t>
            </a:r>
          </a:p>
          <a:p>
            <a:endParaRPr lang="en-US" dirty="0"/>
          </a:p>
          <a:p>
            <a:r>
              <a:rPr lang="en-US" dirty="0" smtClean="0"/>
              <a:t>Pedretti’s Occupational </a:t>
            </a:r>
            <a:r>
              <a:rPr lang="en-US" dirty="0"/>
              <a:t>Therapy: Practice Skills for Physical Dysfunction, 6th ed</a:t>
            </a:r>
            <a:r>
              <a:rPr lang="en-US" dirty="0" smtClean="0"/>
              <a:t>. Mosby St Louis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34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for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Explain </a:t>
            </a:r>
            <a:r>
              <a:rPr lang="en-US" sz="2800" dirty="0" smtClean="0"/>
              <a:t>occupational </a:t>
            </a:r>
            <a:r>
              <a:rPr lang="en-US" sz="2800" dirty="0"/>
              <a:t>t</a:t>
            </a:r>
            <a:r>
              <a:rPr lang="en-US" sz="2800" dirty="0" smtClean="0"/>
              <a:t>herapy</a:t>
            </a:r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Explain </a:t>
            </a:r>
            <a:r>
              <a:rPr lang="en-US" sz="2800" dirty="0" smtClean="0"/>
              <a:t>how we are built with </a:t>
            </a:r>
            <a:r>
              <a:rPr lang="en-US" sz="2800" dirty="0" smtClean="0"/>
              <a:t>e</a:t>
            </a:r>
            <a:r>
              <a:rPr lang="en-US" sz="2800" dirty="0" smtClean="0"/>
              <a:t>xcess capacity</a:t>
            </a:r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Explain how </a:t>
            </a:r>
            <a:r>
              <a:rPr lang="en-US" sz="2800" dirty="0" smtClean="0"/>
              <a:t>occupational </a:t>
            </a:r>
            <a:r>
              <a:rPr lang="en-US" sz="2800" dirty="0"/>
              <a:t>t</a:t>
            </a:r>
            <a:r>
              <a:rPr lang="en-US" sz="2800" dirty="0" smtClean="0"/>
              <a:t>herapy </a:t>
            </a:r>
            <a:r>
              <a:rPr lang="en-US" sz="2800" dirty="0" smtClean="0"/>
              <a:t>can help maximize </a:t>
            </a:r>
            <a:r>
              <a:rPr lang="en-US" sz="2800" dirty="0" smtClean="0"/>
              <a:t>people’s function </a:t>
            </a:r>
            <a:r>
              <a:rPr lang="en-US" sz="2800" dirty="0" smtClean="0"/>
              <a:t>by </a:t>
            </a:r>
            <a:r>
              <a:rPr lang="en-US" sz="2800" dirty="0" smtClean="0"/>
              <a:t>maximizing available capacity.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66822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641"/>
    </mc:Choice>
    <mc:Fallback>
      <p:transition spd="slow" advTm="2164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Occupational Therapy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 smtClean="0"/>
              <a:t>Occupational </a:t>
            </a:r>
            <a:r>
              <a:rPr lang="en-US" b="1" dirty="0"/>
              <a:t>therapists </a:t>
            </a:r>
            <a:r>
              <a:rPr lang="en-US" b="1" dirty="0" smtClean="0"/>
              <a:t>focus on the therapeutic use of  meaningful activity (occupation) to maximize a person’s functional abilities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4572001" y="1752600"/>
            <a:ext cx="4343399" cy="4493769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C:\Users\user\AppData\Local\Microsoft\Windows\Temporary Internet Files\Content.IE5\8M4ULT9C\MC90033532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864147"/>
            <a:ext cx="1940357" cy="214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AppData\Local\Microsoft\Windows\Temporary Internet Files\Content.IE5\IYFVQ6W3\MC90031839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038600"/>
            <a:ext cx="1938673" cy="194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AppData\Local\Microsoft\Windows\Temporary Internet Files\Content.IE5\LCMRQ9KE\MC90033831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871074"/>
            <a:ext cx="1940357" cy="1942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AppData\Local\Microsoft\Windows\Temporary Internet Files\Content.IE5\8M4ULT9C\MC90032428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288" y="4230598"/>
            <a:ext cx="1828800" cy="201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422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Excess Capacity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4255008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Our bodies are designed well and we often have more than one system that gives input for any given task</a:t>
            </a:r>
          </a:p>
          <a:p>
            <a:pPr lvl="1"/>
            <a:r>
              <a:rPr lang="en-US" sz="2400" dirty="0" smtClean="0"/>
              <a:t>For example; in order to maintain  balance we </a:t>
            </a:r>
            <a:r>
              <a:rPr lang="en-US" sz="2400" dirty="0" smtClean="0"/>
              <a:t>receive input from 3 </a:t>
            </a:r>
            <a:r>
              <a:rPr lang="en-US" sz="2400" dirty="0" smtClean="0"/>
              <a:t>systems</a:t>
            </a:r>
            <a:r>
              <a:rPr lang="en-US" sz="2400" dirty="0" smtClean="0"/>
              <a:t>:</a:t>
            </a:r>
          </a:p>
          <a:p>
            <a:pPr lvl="2"/>
            <a:r>
              <a:rPr lang="en-US" sz="2400" dirty="0" smtClean="0"/>
              <a:t>Proprioception</a:t>
            </a:r>
          </a:p>
          <a:p>
            <a:pPr lvl="2"/>
            <a:r>
              <a:rPr lang="en-US" sz="2400" dirty="0" smtClean="0"/>
              <a:t>Vision</a:t>
            </a:r>
          </a:p>
          <a:p>
            <a:pPr lvl="2"/>
            <a:r>
              <a:rPr lang="en-US" sz="2400" dirty="0" smtClean="0"/>
              <a:t>Vestibular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4100" name="Picture 4" descr="C:\Users\user\AppData\Local\Microsoft\Windows\Temporary Internet Files\Content.IE5\8M4ULT9C\MP90044835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676400"/>
            <a:ext cx="32766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78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763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Order of Sensory impairment associated with peripheral Neuropathy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Discriminative Touch</a:t>
            </a:r>
            <a:r>
              <a:rPr lang="en-US" sz="3200" dirty="0"/>
              <a:t> </a:t>
            </a:r>
            <a:r>
              <a:rPr lang="en-US" sz="3200" dirty="0" smtClean="0"/>
              <a:t>&amp; Proprioception</a:t>
            </a:r>
          </a:p>
          <a:p>
            <a:r>
              <a:rPr lang="en-US" sz="3200" dirty="0" smtClean="0"/>
              <a:t>Cold</a:t>
            </a:r>
          </a:p>
          <a:p>
            <a:r>
              <a:rPr lang="en-US" sz="3200" dirty="0" smtClean="0"/>
              <a:t>Heat</a:t>
            </a:r>
          </a:p>
          <a:p>
            <a:r>
              <a:rPr lang="en-US" sz="3200" dirty="0" smtClean="0"/>
              <a:t>Pain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8" name="Picture 8" descr="C:\Users\user\AppData\Local\Microsoft\Windows\Temporary Internet Files\Content.IE5\8M4ULT9C\MP90043179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1813" y="3276600"/>
            <a:ext cx="30480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user\AppData\Local\Microsoft\Windows\Temporary Internet Files\Content.IE5\IYFVQ6W3\MP900422145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813" y="876300"/>
            <a:ext cx="2655587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254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Occupational therapy </a:t>
            </a:r>
            <a:r>
              <a:rPr lang="en-US" dirty="0" smtClean="0"/>
              <a:t>services </a:t>
            </a:r>
            <a:r>
              <a:rPr lang="en-US" dirty="0" smtClean="0"/>
              <a:t>include: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en-US" b="1" dirty="0"/>
              <a:t>A</a:t>
            </a:r>
            <a:r>
              <a:rPr lang="en-US" b="1" dirty="0" smtClean="0"/>
              <a:t>n </a:t>
            </a:r>
            <a:r>
              <a:rPr lang="en-US" b="1" dirty="0"/>
              <a:t>individualized </a:t>
            </a:r>
            <a:r>
              <a:rPr lang="en-US" b="1" dirty="0">
                <a:solidFill>
                  <a:srgbClr val="FF0000"/>
                </a:solidFill>
              </a:rPr>
              <a:t>evaluation</a:t>
            </a:r>
            <a:r>
              <a:rPr lang="en-US" b="1" dirty="0"/>
              <a:t>, </a:t>
            </a:r>
            <a:r>
              <a:rPr lang="en-US" b="1" dirty="0" smtClean="0"/>
              <a:t>which includes  assessment and the therapist and the client working together to determine goals for treatment. </a:t>
            </a:r>
            <a:r>
              <a:rPr lang="en-US" b="1" dirty="0"/>
              <a:t> </a:t>
            </a:r>
          </a:p>
          <a:p>
            <a:r>
              <a:rPr lang="en-US" b="1" dirty="0" smtClean="0"/>
              <a:t>An individualized </a:t>
            </a:r>
            <a:r>
              <a:rPr lang="en-US" b="1" dirty="0" smtClean="0">
                <a:solidFill>
                  <a:srgbClr val="FF0000"/>
                </a:solidFill>
              </a:rPr>
              <a:t>treatment plan </a:t>
            </a:r>
            <a:r>
              <a:rPr lang="en-US" b="1" dirty="0"/>
              <a:t>to improve the </a:t>
            </a:r>
            <a:r>
              <a:rPr lang="en-US" b="1" dirty="0" smtClean="0"/>
              <a:t>client’s </a:t>
            </a:r>
            <a:r>
              <a:rPr lang="en-US" b="1" dirty="0"/>
              <a:t>ability to </a:t>
            </a:r>
            <a:r>
              <a:rPr lang="en-US" b="1" dirty="0" smtClean="0"/>
              <a:t>build on existing capacity and to reach </a:t>
            </a:r>
            <a:r>
              <a:rPr lang="en-US" b="1" dirty="0"/>
              <a:t>the </a:t>
            </a:r>
            <a:r>
              <a:rPr lang="en-US" b="1" dirty="0" smtClean="0"/>
              <a:t>goals set in the evaluation.</a:t>
            </a:r>
          </a:p>
          <a:p>
            <a:r>
              <a:rPr lang="en-US" b="1" dirty="0" smtClean="0"/>
              <a:t>Continuous </a:t>
            </a:r>
            <a:r>
              <a:rPr lang="en-US" b="1" dirty="0" smtClean="0">
                <a:solidFill>
                  <a:srgbClr val="FF0000"/>
                </a:solidFill>
              </a:rPr>
              <a:t>reassessment</a:t>
            </a: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1066800"/>
            <a:ext cx="2743200" cy="2743201"/>
          </a:xfrm>
        </p:spPr>
      </p:pic>
      <p:pic>
        <p:nvPicPr>
          <p:cNvPr id="6146" name="Picture 2" descr="C:\Users\user\AppData\Local\Microsoft\Windows\Temporary Internet Files\Content.IE5\8M4ULT9C\MC900440548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838200"/>
            <a:ext cx="1371600" cy="3210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user\AppData\Local\Microsoft\Windows\Temporary Internet Files\Content.IE5\8M4ULT9C\MC90024166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10000"/>
            <a:ext cx="1526134" cy="182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user\AppData\Local\Microsoft\Windows\Temporary Internet Files\Content.IE5\GSL3KF0Z\MP900442282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048715"/>
            <a:ext cx="2743199" cy="2352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36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Evaluation of the Client’s Environment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04800" y="1613410"/>
            <a:ext cx="4575491" cy="4525963"/>
          </a:xfrm>
        </p:spPr>
        <p:txBody>
          <a:bodyPr>
            <a:normAutofit/>
          </a:bodyPr>
          <a:lstStyle/>
          <a:p>
            <a:r>
              <a:rPr lang="en-US" b="1" dirty="0" smtClean="0"/>
              <a:t>Occupational therapy services may include </a:t>
            </a:r>
            <a:r>
              <a:rPr lang="en-US" b="1" dirty="0" smtClean="0"/>
              <a:t>evaluation </a:t>
            </a:r>
            <a:r>
              <a:rPr lang="en-US" b="1" dirty="0" smtClean="0"/>
              <a:t>of the client’s home </a:t>
            </a:r>
            <a:r>
              <a:rPr lang="en-US" b="1" dirty="0" smtClean="0"/>
              <a:t>and/or </a:t>
            </a:r>
            <a:r>
              <a:rPr lang="en-US" b="1" dirty="0" smtClean="0"/>
              <a:t>other </a:t>
            </a:r>
            <a:r>
              <a:rPr lang="en-US" b="1" dirty="0" smtClean="0"/>
              <a:t>environments. </a:t>
            </a:r>
            <a:r>
              <a:rPr lang="en-US" b="1" dirty="0" smtClean="0"/>
              <a:t>Occupational </a:t>
            </a:r>
            <a:r>
              <a:rPr lang="en-US" b="1" dirty="0" smtClean="0"/>
              <a:t>therapists may make recommendations on how to adapt </a:t>
            </a:r>
            <a:r>
              <a:rPr lang="en-US" b="1" dirty="0" smtClean="0"/>
              <a:t>the environment to </a:t>
            </a:r>
            <a:r>
              <a:rPr lang="en-US" b="1" dirty="0" smtClean="0"/>
              <a:t>better fit </a:t>
            </a:r>
            <a:r>
              <a:rPr lang="en-US" b="1" dirty="0" smtClean="0"/>
              <a:t>the </a:t>
            </a:r>
            <a:r>
              <a:rPr lang="en-US" b="1" dirty="0" smtClean="0"/>
              <a:t>client’s needs</a:t>
            </a:r>
            <a:endParaRPr lang="en-US" dirty="0"/>
          </a:p>
        </p:txBody>
      </p:sp>
      <p:pic>
        <p:nvPicPr>
          <p:cNvPr id="3089" name="Picture 17" descr="C:\Users\user\AppData\Local\Microsoft\Windows\Temporary Internet Files\Content.IE5\LCMRQ9KE\MC900286946[1].wmf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2115" y="1393542"/>
            <a:ext cx="2181885" cy="2166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user\AppData\Local\Microsoft\Windows\Temporary Internet Files\Content.IE5\LCMRQ9KE\MC90002269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914400"/>
            <a:ext cx="20574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:\Users\user\AppData\Local\Microsoft\Windows\Temporary Internet Files\Content.IE5\IYFVQ6W3\MC90003642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891" y="4364182"/>
            <a:ext cx="1837944" cy="1655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7" name="Picture 15" descr="C:\Users\user\AppData\Local\Microsoft\Windows\Temporary Internet Files\Content.IE5\LCMRQ9KE\MC90027291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330711"/>
            <a:ext cx="1797710" cy="151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:\Users\user\AppData\Local\Microsoft\Windows\Temporary Internet Files\Content.IE5\8M4ULT9C\MC900295807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313" y="2743200"/>
            <a:ext cx="2222626" cy="226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811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Adaptive Equipment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Occupational therapists may recommend adaptive </a:t>
            </a:r>
            <a:r>
              <a:rPr lang="en-US" b="1" dirty="0"/>
              <a:t>equipment </a:t>
            </a:r>
            <a:r>
              <a:rPr lang="en-US" b="1" dirty="0" smtClean="0"/>
              <a:t>and provide </a:t>
            </a:r>
            <a:r>
              <a:rPr lang="en-US" b="1" dirty="0"/>
              <a:t>training in its </a:t>
            </a:r>
            <a:r>
              <a:rPr lang="en-US" b="1" dirty="0" smtClean="0"/>
              <a:t>use. </a:t>
            </a:r>
          </a:p>
          <a:p>
            <a:pPr marL="0" indent="0">
              <a:buNone/>
            </a:pPr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r>
              <a:rPr lang="en-US" sz="1200" dirty="0">
                <a:hlinkClick r:id="rId2"/>
              </a:rPr>
              <a:t>http://www.youtube.com/watch?v=c1byAvzvcbA</a:t>
            </a:r>
            <a:endParaRPr lang="en-US" sz="1200" dirty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endParaRPr lang="en-US" sz="1100" dirty="0"/>
          </a:p>
        </p:txBody>
      </p:sp>
      <p:pic>
        <p:nvPicPr>
          <p:cNvPr id="2050" name="Picture 2" descr="C:\Users\user\Desktop\Zipper-Button-Pull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76400"/>
            <a:ext cx="39624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Long handled mirro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429000"/>
            <a:ext cx="31750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10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equipment includes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 descr="C:\Users\user\Desktop\3 in one commo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59" y="1454727"/>
            <a:ext cx="2168236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tub benc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59" y="3438525"/>
            <a:ext cx="2168236" cy="199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Desktop\wanchik writing ai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695" y="1454727"/>
            <a:ext cx="3432464" cy="396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user\Desktop\right angle knif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714" y="1454727"/>
            <a:ext cx="2263486" cy="195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user\Desktop\Pan holde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3410816"/>
            <a:ext cx="2528888" cy="201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93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TC101859862[[fn=Urban Pop]]</Template>
  <TotalTime>1066</TotalTime>
  <Words>264</Words>
  <Application>Microsoft Office PowerPoint</Application>
  <PresentationFormat>On-screen Show (4:3)</PresentationFormat>
  <Paragraphs>47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Urban Pop</vt:lpstr>
      <vt:lpstr>Occupational Therapy:  Living a Full and Complete Life</vt:lpstr>
      <vt:lpstr>Goals for Today</vt:lpstr>
      <vt:lpstr>Occupational Therapy</vt:lpstr>
      <vt:lpstr>Excess Capacity</vt:lpstr>
      <vt:lpstr>Order of Sensory impairment associated with peripheral Neuropathy</vt:lpstr>
      <vt:lpstr>Occupational therapy services include:</vt:lpstr>
      <vt:lpstr>Evaluation of the Client’s Environment</vt:lpstr>
      <vt:lpstr>Adaptive Equipment</vt:lpstr>
      <vt:lpstr>Other equipment includes</vt:lpstr>
      <vt:lpstr>To Summarize</vt:lpstr>
      <vt:lpstr>References</vt:lpstr>
    </vt:vector>
  </TitlesOfParts>
  <Company>Ensign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Occupational Therapy:  Living a Full and Complete Life</dc:title>
  <dc:creator>user</dc:creator>
  <cp:lastModifiedBy>user</cp:lastModifiedBy>
  <cp:revision>22</cp:revision>
  <dcterms:created xsi:type="dcterms:W3CDTF">2011-06-20T20:33:08Z</dcterms:created>
  <dcterms:modified xsi:type="dcterms:W3CDTF">2011-06-22T02:59:42Z</dcterms:modified>
</cp:coreProperties>
</file>